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Didact Gothic" panose="020B0604020202020204" charset="0"/>
      <p:regular r:id="rId27"/>
    </p:embeddedFont>
    <p:embeddedFont>
      <p:font typeface="Montserrat Medium" panose="000006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5A22E8-A2A6-439A-8BD5-D26CF61DB7D1}">
  <a:tblStyle styleId="{E85A22E8-A2A6-439A-8BD5-D26CF61DB7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2419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bb6a32e8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bb6a32e8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26789a2c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26789a2c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26789a2c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26789a2c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26789a2c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26789a2c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26789a2c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26789a2c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26789a2c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26789a2c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5762b1ff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5762b1ff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5762b1ff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5762b1ff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5762b1ff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5762b1ff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5762b1ff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5762b1ff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5762b1ff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5762b1ff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26789a2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f26789a2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5762b1ff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5762b1ff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5762b1ff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5762b1ff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5762b1ff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5762b1ff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5762b1ff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5762b1ff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5762b1ff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5762b1ff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5762b1ff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5762b1ff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5762b1ff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5762b1ff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5762b1ff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5762b1ff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26789a2c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26789a2c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26789a2c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26789a2c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26789a2c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26789a2c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26789a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26789a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388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Font typeface="Didact Gothic"/>
              <a:buNone/>
              <a:defRPr sz="53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Font typeface="Didact Gothic"/>
              <a:buNone/>
              <a:defRPr sz="53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Font typeface="Didact Gothic"/>
              <a:buNone/>
              <a:defRPr sz="53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Font typeface="Didact Gothic"/>
              <a:buNone/>
              <a:defRPr sz="53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Font typeface="Didact Gothic"/>
              <a:buNone/>
              <a:defRPr sz="53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Font typeface="Didact Gothic"/>
              <a:buNone/>
              <a:defRPr sz="53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Font typeface="Didact Gothic"/>
              <a:buNone/>
              <a:defRPr sz="53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Font typeface="Didact Gothic"/>
              <a:buNone/>
              <a:defRPr sz="53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Font typeface="Didact Gothic"/>
              <a:buNone/>
              <a:defRPr sz="53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44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900"/>
              <a:buFont typeface="Didact Gothic"/>
              <a:buNone/>
              <a:defRPr sz="29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3700"/>
              <a:buFont typeface="Didact Gothic"/>
              <a:buNone/>
              <a:defRPr sz="37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Font typeface="Didact Gothic"/>
              <a:buNone/>
              <a:defRPr sz="37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Font typeface="Didact Gothic"/>
              <a:buNone/>
              <a:defRPr sz="37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Font typeface="Didact Gothic"/>
              <a:buNone/>
              <a:defRPr sz="37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Font typeface="Didact Gothic"/>
              <a:buNone/>
              <a:defRPr sz="37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Font typeface="Didact Gothic"/>
              <a:buNone/>
              <a:defRPr sz="37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Font typeface="Didact Gothic"/>
              <a:buNone/>
              <a:defRPr sz="37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Font typeface="Didact Gothic"/>
              <a:buNone/>
              <a:defRPr sz="37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Font typeface="Didact Gothic"/>
              <a:buNone/>
              <a:defRPr sz="37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74650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74650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74650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74650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74650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74650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74650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74650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46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746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746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746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746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746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746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746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746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Font typeface="Didact Gothic"/>
              <a:buNone/>
              <a:defRPr sz="29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Font typeface="Didact Gothic"/>
              <a:buNone/>
              <a:defRPr sz="49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Font typeface="Didact Gothic"/>
              <a:buNone/>
              <a:defRPr sz="49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Font typeface="Didact Gothic"/>
              <a:buNone/>
              <a:defRPr sz="49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Font typeface="Didact Gothic"/>
              <a:buNone/>
              <a:defRPr sz="49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Font typeface="Didact Gothic"/>
              <a:buNone/>
              <a:defRPr sz="49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Font typeface="Didact Gothic"/>
              <a:buNone/>
              <a:defRPr sz="49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Font typeface="Didact Gothic"/>
              <a:buNone/>
              <a:defRPr sz="49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Font typeface="Didact Gothic"/>
              <a:buNone/>
              <a:defRPr sz="49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Font typeface="Didact Gothic"/>
              <a:buNone/>
              <a:defRPr sz="49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Didact Gothic"/>
              <a:buNone/>
              <a:defRPr sz="4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8"/>
          <p:cNvSpPr/>
          <p:nvPr/>
        </p:nvSpPr>
        <p:spPr>
          <a:xfrm>
            <a:off x="4572000" y="-125"/>
            <a:ext cx="4572000" cy="4814100"/>
          </a:xfrm>
          <a:prstGeom prst="rect">
            <a:avLst/>
          </a:prstGeom>
          <a:solidFill>
            <a:srgbClr val="3D5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None/>
              <a:defRPr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Didact Gothic"/>
              <a:buChar char="●"/>
              <a:defRPr sz="2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74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Didact Gothic"/>
              <a:buChar char="○"/>
              <a:defRPr sz="2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74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Didact Gothic"/>
              <a:buChar char="■"/>
              <a:defRPr sz="2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74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Didact Gothic"/>
              <a:buChar char="●"/>
              <a:defRPr sz="2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74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Didact Gothic"/>
              <a:buChar char="○"/>
              <a:defRPr sz="2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74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Didact Gothic"/>
              <a:buChar char="■"/>
              <a:defRPr sz="2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74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Didact Gothic"/>
              <a:buChar char="●"/>
              <a:defRPr sz="2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74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Didact Gothic"/>
              <a:buChar char="○"/>
              <a:defRPr sz="2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74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Didact Gothic"/>
              <a:buChar char="■"/>
              <a:defRPr sz="2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100"/>
              <a:buFont typeface="Didact Gothic"/>
              <a:buNone/>
              <a:defRPr sz="121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74650" algn="ctr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74650" algn="ctr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74650" algn="ctr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74650" algn="ctr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74650" algn="ctr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74650" algn="ctr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●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74650" algn="ctr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○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74650" algn="ctr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300"/>
              <a:buFont typeface="Didact Gothic"/>
              <a:buChar char="■"/>
              <a:defRPr sz="23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rmation Page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88625" y="1203550"/>
            <a:ext cx="43320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2900"/>
              <a:buFont typeface="Didact Gothic"/>
              <a:buNone/>
              <a:defRPr sz="29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4627625" y="2271900"/>
            <a:ext cx="42540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79221"/>
              </a:buClr>
              <a:buSzPts val="2300"/>
              <a:buFont typeface="Didact Gothic"/>
              <a:buNone/>
              <a:defRPr sz="2300">
                <a:solidFill>
                  <a:srgbClr val="F7922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ubTitle" idx="2"/>
          </p:nvPr>
        </p:nvSpPr>
        <p:spPr>
          <a:xfrm>
            <a:off x="4588625" y="2871600"/>
            <a:ext cx="39897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5A80"/>
              </a:buClr>
              <a:buSzPts val="1800"/>
              <a:buFont typeface="Didact Gothic"/>
              <a:buNone/>
              <a:defRPr sz="18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 sz="23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 sz="23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 sz="23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 sz="23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 sz="23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 sz="23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 sz="23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idact Gothic"/>
              <a:buNone/>
              <a:defRPr sz="23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 t="26389" b="29789"/>
          <a:stretch/>
        </p:blipFill>
        <p:spPr>
          <a:xfrm>
            <a:off x="379575" y="1203550"/>
            <a:ext cx="3740075" cy="212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79221"/>
              </a:buClr>
              <a:buSzPts val="2900"/>
              <a:buFont typeface="Didact Gothic"/>
              <a:buNone/>
              <a:defRPr sz="2900" b="1">
                <a:solidFill>
                  <a:srgbClr val="F7922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46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A6D"/>
              </a:buClr>
              <a:buSzPts val="2300"/>
              <a:buFont typeface="Didact Gothic"/>
              <a:buChar char="●"/>
              <a:defRPr sz="2300">
                <a:solidFill>
                  <a:srgbClr val="282A6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746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A6D"/>
              </a:buClr>
              <a:buSzPts val="2300"/>
              <a:buFont typeface="Didact Gothic"/>
              <a:buChar char="○"/>
              <a:defRPr sz="2300">
                <a:solidFill>
                  <a:srgbClr val="282A6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746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A6D"/>
              </a:buClr>
              <a:buSzPts val="2300"/>
              <a:buFont typeface="Didact Gothic"/>
              <a:buChar char="■"/>
              <a:defRPr sz="2300">
                <a:solidFill>
                  <a:srgbClr val="282A6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746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A6D"/>
              </a:buClr>
              <a:buSzPts val="2300"/>
              <a:buFont typeface="Didact Gothic"/>
              <a:buChar char="●"/>
              <a:defRPr sz="2300">
                <a:solidFill>
                  <a:srgbClr val="282A6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746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A6D"/>
              </a:buClr>
              <a:buSzPts val="2300"/>
              <a:buFont typeface="Didact Gothic"/>
              <a:buChar char="○"/>
              <a:defRPr sz="2300">
                <a:solidFill>
                  <a:srgbClr val="282A6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746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A6D"/>
              </a:buClr>
              <a:buSzPts val="2300"/>
              <a:buFont typeface="Didact Gothic"/>
              <a:buChar char="■"/>
              <a:defRPr sz="2300">
                <a:solidFill>
                  <a:srgbClr val="282A6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746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A6D"/>
              </a:buClr>
              <a:buSzPts val="2300"/>
              <a:buFont typeface="Didact Gothic"/>
              <a:buChar char="●"/>
              <a:defRPr sz="2300">
                <a:solidFill>
                  <a:srgbClr val="282A6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746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A6D"/>
              </a:buClr>
              <a:buSzPts val="2300"/>
              <a:buFont typeface="Didact Gothic"/>
              <a:buChar char="○"/>
              <a:defRPr sz="2300">
                <a:solidFill>
                  <a:srgbClr val="282A6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746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A6D"/>
              </a:buClr>
              <a:buSzPts val="2300"/>
              <a:buFont typeface="Didact Gothic"/>
              <a:buChar char="■"/>
              <a:defRPr sz="2300">
                <a:solidFill>
                  <a:srgbClr val="282A6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282A6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>
              <a:buNone/>
              <a:defRPr sz="1300">
                <a:solidFill>
                  <a:srgbClr val="282A6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>
              <a:buNone/>
              <a:defRPr sz="1300">
                <a:solidFill>
                  <a:srgbClr val="282A6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>
              <a:buNone/>
              <a:defRPr sz="1300">
                <a:solidFill>
                  <a:srgbClr val="282A6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>
              <a:buNone/>
              <a:defRPr sz="1300">
                <a:solidFill>
                  <a:srgbClr val="282A6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>
              <a:buNone/>
              <a:defRPr sz="1300">
                <a:solidFill>
                  <a:srgbClr val="282A6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>
              <a:buNone/>
              <a:defRPr sz="1300">
                <a:solidFill>
                  <a:srgbClr val="282A6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>
              <a:buNone/>
              <a:defRPr sz="1300">
                <a:solidFill>
                  <a:srgbClr val="282A6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>
              <a:buNone/>
              <a:defRPr sz="1300">
                <a:solidFill>
                  <a:srgbClr val="282A6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-9450" y="4846625"/>
            <a:ext cx="9181200" cy="229800"/>
          </a:xfrm>
          <a:prstGeom prst="rect">
            <a:avLst/>
          </a:prstGeom>
          <a:solidFill>
            <a:srgbClr val="3D5A8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1">
            <a:alphaModFix/>
          </a:blip>
          <a:srcRect l="8364" t="30905" r="43030" b="28154"/>
          <a:stretch/>
        </p:blipFill>
        <p:spPr>
          <a:xfrm>
            <a:off x="8007825" y="3696625"/>
            <a:ext cx="993898" cy="1083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311708" y="388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Trauma-informed Practices in Adult Education</a:t>
            </a: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311700" y="2441400"/>
            <a:ext cx="8520600" cy="13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 Donoviel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Skills Learning Center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Jigsaw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091050"/>
            <a:ext cx="8520600" cy="3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b="1"/>
              <a:t>Expert Group</a:t>
            </a:r>
            <a:endParaRPr b="1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Read your handout independently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Discuss the handout with your group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Be prepared to share a summary with other groups</a:t>
            </a:r>
            <a:endParaRPr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b="1"/>
              <a:t>Jigsaw Group</a:t>
            </a:r>
            <a:endParaRPr b="1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Form new groups, containing one member of each expert group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Share the information from your expert group </a:t>
            </a:r>
            <a:endParaRPr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b="1"/>
              <a:t>Whole Group </a:t>
            </a:r>
            <a:endParaRPr b="1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Discuss together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Trauma? The 3 Es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92400" cy="3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“Trauma is the short and long-term adverse </a:t>
            </a:r>
            <a:r>
              <a:rPr lang="en" sz="2500" b="1" u="sng"/>
              <a:t>effects</a:t>
            </a:r>
            <a:r>
              <a:rPr lang="en" sz="2500"/>
              <a:t> on an individual’s functioning and mental, physical, social, emotional, and/or spiritual well-being, resulting from an </a:t>
            </a:r>
            <a:r>
              <a:rPr lang="en" sz="2500" b="1" u="sng"/>
              <a:t>event</a:t>
            </a:r>
            <a:r>
              <a:rPr lang="en" sz="2500"/>
              <a:t> (or series of events or circumstances) an individual has </a:t>
            </a:r>
            <a:r>
              <a:rPr lang="en" sz="2500" b="1" u="sng"/>
              <a:t>experienced</a:t>
            </a:r>
            <a:r>
              <a:rPr lang="en" sz="2500"/>
              <a:t> as physically and/or emotionally harmful or life threatening.”</a:t>
            </a:r>
            <a:endParaRPr sz="2500"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84775" y="4734900"/>
            <a:ext cx="622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Substance Abuse and Mental Health Services Association (SAMHSA)</a:t>
            </a:r>
            <a:endParaRPr sz="15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 Trauma Response Look Like? The 4 Fs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ways in which people respond when overwhelmed, stressed, or in relation to traumatic incidents.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FIGHT</a:t>
            </a:r>
            <a:r>
              <a:rPr lang="en" sz="2600"/>
              <a:t> - defensive, anger, explosive behavior, controlling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FLIGHT </a:t>
            </a:r>
            <a:r>
              <a:rPr lang="en" sz="2600"/>
              <a:t>- anxiety, perfectionism, panic, removing oneself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FREEZE</a:t>
            </a:r>
            <a:r>
              <a:rPr lang="en" sz="2600"/>
              <a:t> - isolation, difficulty making decisions, zoning out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FAWN </a:t>
            </a:r>
            <a:r>
              <a:rPr lang="en" sz="2600"/>
              <a:t>- people pleasing, lack of identity, no boundaries</a:t>
            </a:r>
            <a:endParaRPr sz="26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be Trauma Aware? The 4 Rs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Trauma-awareness is guided by four assumptions, known as the “Four Rs”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Being trauma-aware means having a </a:t>
            </a:r>
            <a:r>
              <a:rPr lang="en" sz="2400" b="1" u="sng"/>
              <a:t>realization</a:t>
            </a:r>
            <a:r>
              <a:rPr lang="en" sz="2400"/>
              <a:t> of what trauma is and how it can affect people and groups. </a:t>
            </a:r>
            <a:r>
              <a:rPr lang="en" sz="2400" b="1" u="sng"/>
              <a:t>Recognizing </a:t>
            </a:r>
            <a:r>
              <a:rPr lang="en" sz="2400"/>
              <a:t>the signs of trauma and having a system which can </a:t>
            </a:r>
            <a:r>
              <a:rPr lang="en" sz="2400" b="1" u="sng"/>
              <a:t>respond </a:t>
            </a:r>
            <a:r>
              <a:rPr lang="en" sz="2400"/>
              <a:t>to trauma, and </a:t>
            </a:r>
            <a:r>
              <a:rPr lang="en" sz="2400" b="1" u="sng"/>
              <a:t>resisting re-traumatization.</a:t>
            </a:r>
            <a:r>
              <a:rPr lang="en" sz="2400" b="1"/>
              <a:t> </a:t>
            </a:r>
            <a:endParaRPr sz="2400" b="1"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be Trauma-informed? The 6</a:t>
            </a: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/>
              <a:t>Safety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/>
              <a:t>Trustworthiness and Transparency 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/>
              <a:t>Peer Support and Mutual Self-help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/>
              <a:t>Collaboration and Mutuality 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/>
              <a:t>Empowerment , Voice, and Choice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/>
              <a:t>Cultural, Historical, and Gender Issues</a:t>
            </a:r>
            <a:endParaRPr sz="2800"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Responding to Someone in Crisis</a:t>
            </a: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235500" y="1000075"/>
            <a:ext cx="8520600" cy="3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Act calm, even if you’re not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**Ask them if they want a glass of water 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Actively listen and respect privacy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Don’t try to problem solve for them (</a:t>
            </a:r>
            <a:r>
              <a:rPr lang="en" sz="2700" i="1"/>
              <a:t>with</a:t>
            </a:r>
            <a:r>
              <a:rPr lang="en" sz="2700"/>
              <a:t> --maybe)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Remember your own boundaries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Refer to professional services, as appropriate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Follow up with ways to cope with vicarious trauma </a:t>
            </a:r>
            <a:endParaRPr sz="2700"/>
          </a:p>
        </p:txBody>
      </p:sp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of Consideration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Registering New Students</a:t>
            </a:r>
            <a:endParaRPr sz="330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Designing Curriculum and Materials</a:t>
            </a:r>
            <a:endParaRPr sz="330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Approaching Instruction</a:t>
            </a:r>
            <a:endParaRPr sz="330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Maintaining Student Privacy </a:t>
            </a:r>
            <a:endParaRPr sz="3300"/>
          </a:p>
        </p:txBody>
      </p:sp>
      <p:sp>
        <p:nvSpPr>
          <p:cNvPr id="164" name="Google Shape;164;p27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311700" y="636725"/>
            <a:ext cx="8520600" cy="41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Position students so they have a full view of the entry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Sit at a 90-degree angle from students, not across a table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Dress a bit more casual if doing intake/registration 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Warn students that you’ll be asking them personal questions 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Explain why you need the information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Explain what you are doing if you have to leave the room or stand up suddenly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Have water and tissues at the ready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Be ready to listen, not just collect data points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Use translation/interpretation whenever possible</a:t>
            </a: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and Materials</a:t>
            </a: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700" y="978975"/>
            <a:ext cx="85206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Predicting ALL potentially triggering topics is impossible, but you can be smart about it! </a:t>
            </a:r>
            <a:endParaRPr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Rather than avoiding topics, provide a warning when you think topics might be triggering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Consider the images you use (e.g., health literacy) 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Give students agency over topics, when possible 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Use relevant, age- and level-appropriate materials with differentiation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Scaffold to build independent learners</a:t>
            </a:r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311700" y="505175"/>
            <a:ext cx="8520600" cy="42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/>
              <a:t>WARM UP</a:t>
            </a:r>
            <a:endParaRPr sz="1900" b="1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/>
              <a:t>LEARN </a:t>
            </a:r>
            <a:endParaRPr sz="190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Theory</a:t>
            </a:r>
            <a:endParaRPr sz="19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Brain-based learning</a:t>
            </a:r>
            <a:endParaRPr sz="15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Affective Filter</a:t>
            </a:r>
            <a:endParaRPr sz="15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Culturally Responsive Teaching</a:t>
            </a:r>
            <a:endParaRPr sz="150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Trauma Basics</a:t>
            </a:r>
            <a:endParaRPr sz="150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Responding to Someone in Crisis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/>
              <a:t>APPLY </a:t>
            </a:r>
            <a:endParaRPr sz="1900" b="1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Areas of Consideration</a:t>
            </a:r>
            <a:endParaRPr sz="19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Registering New Students</a:t>
            </a:r>
            <a:endParaRPr sz="15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Designing Curriculum and Materials</a:t>
            </a:r>
            <a:endParaRPr sz="15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Approaching Instruction</a:t>
            </a:r>
            <a:endParaRPr sz="15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Maintaining Student Privacy </a:t>
            </a:r>
            <a:endParaRPr sz="15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/>
              <a:t>REVIEW</a:t>
            </a:r>
            <a:endParaRPr sz="1900" b="1"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0" name="Google Shape;60;p12"/>
          <p:cNvSpPr txBox="1"/>
          <p:nvPr/>
        </p:nvSpPr>
        <p:spPr>
          <a:xfrm>
            <a:off x="5639475" y="762350"/>
            <a:ext cx="2976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rPr>
              <a:t>NOTE: </a:t>
            </a:r>
            <a:r>
              <a:rPr lang="en" sz="1600" b="1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rPr>
              <a:t>I am an educator </a:t>
            </a:r>
            <a:r>
              <a:rPr lang="en" sz="1600">
                <a:solidFill>
                  <a:srgbClr val="3D5A80"/>
                </a:solidFill>
                <a:latin typeface="Didact Gothic"/>
                <a:ea typeface="Didact Gothic"/>
                <a:cs typeface="Didact Gothic"/>
                <a:sym typeface="Didact Gothic"/>
              </a:rPr>
              <a:t>sharing what I have learned about trauma and how educators can use trauma-informed practices to create more welcoming environment for EVERYONE. </a:t>
            </a:r>
            <a:endParaRPr sz="1600">
              <a:solidFill>
                <a:srgbClr val="3D5A8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</a:t>
            </a: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311700" y="789125"/>
            <a:ext cx="8520600" cy="42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Be the “warm demander” 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Focus on building rapport between teachers and students as well as between students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Differentiate approaches and scaffolding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Establish classroom routines to provide predictability and consistency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Provide a preview of the day and outline goals / objectives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Consider when and how to provide corrective feedback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Remember to provide genuine positive feedback</a:t>
            </a:r>
            <a:endParaRPr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Allow for translanguaging, as appropriate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Privacy</a:t>
            </a:r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Don’t pry for information. You don’t have a right to anyone’s story.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Keep information confidential, as possible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Consider ways to cope with vicarious trauma without revealing students’ identities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mindful of what you discuss in the presence of others (coworkers, family, friends, and other students) </a:t>
            </a:r>
            <a:endParaRPr sz="2400"/>
          </a:p>
        </p:txBody>
      </p:sp>
      <p:sp>
        <p:nvSpPr>
          <p:cNvPr id="192" name="Google Shape;192;p31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3, 2, 1 Exit Ticket</a:t>
            </a:r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 Concepts you learned or reviewed today 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 Concepts you want to learn more about 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 Concept you can apply immediately</a:t>
            </a:r>
            <a:endParaRPr sz="3500"/>
          </a:p>
        </p:txBody>
      </p:sp>
      <p:sp>
        <p:nvSpPr>
          <p:cNvPr id="205" name="Google Shape;205;p33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4588625" y="1203550"/>
            <a:ext cx="43320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Questions? 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subTitle" idx="1"/>
          </p:nvPr>
        </p:nvSpPr>
        <p:spPr>
          <a:xfrm>
            <a:off x="4627625" y="2271900"/>
            <a:ext cx="42540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 Donoviel	</a:t>
            </a:r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2"/>
          </p:nvPr>
        </p:nvSpPr>
        <p:spPr>
          <a:xfrm>
            <a:off x="4664825" y="2719200"/>
            <a:ext cx="39897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k.donoviel@eslcenter.org</a:t>
            </a: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 UP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Association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520350" y="2285400"/>
            <a:ext cx="21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Teaching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Brain-based Learning Theory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636725"/>
            <a:ext cx="8520600" cy="4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healthy body promotes a healthy mind. Bring movement into the classroom.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Emotions are key to memory, meaning, and attention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Interaction with others benefits brain development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Teaching each other boosts memory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Memory improves through practice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Long lectures are ineffective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Content has to be meaningful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Information has to be moved from short- to long-term memory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Stress impairs learning</a:t>
            </a:r>
            <a:endParaRPr sz="2400"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103900" y="4783325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Swan, M. (2019). What is brain-based learning? Retrieved from  https://www.classcraft.com/blog/what-is-brain-based-learning/</a:t>
            </a:r>
            <a:endParaRPr sz="13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Affective Filter Hypothesis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When filter is high, students…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Feel stressed and anxious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Lack self-confidence 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Have  reluctance to participate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When filter is low, students…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Become risk-takers in the classroom 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Feel safe making mistakes without judgement 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/>
              <a:t>Feel empowered to interact with their peers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Culturally Responsive Teaching 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101" name="Google Shape;101;p18"/>
          <p:cNvGraphicFramePr/>
          <p:nvPr/>
        </p:nvGraphicFramePr>
        <p:xfrm>
          <a:off x="73525" y="82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{E85A22E8-A2A6-439A-8BD5-D26CF61DB7D1}</a:tableStyleId>
              </a:tblPr>
              <a:tblGrid>
                <a:gridCol w="29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Multicultural Education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Social Justice Education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Culturally Responsive Teaching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Focuses on celebrating diversity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Focuses on exposing the social political context that student experience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Focuses on improving learning capacity of diverse students who have been marginalized educationally.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Centers around diversity and inclusion efforts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Centers around anti-racists efforts 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Centers around efforts to accelerate learning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Concerns itself with exposing privileged students to multiple prescriptives and other cultures. Fro students of color, focus is on seeing themselves reflected in the curriculum. 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Concerns itself with creating a lens to recognize and interrupt inequitable patterns and practices in society.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Concerns itself with building cognitive capacity and academic mindset by pushing back on dominant narratives about people of color. 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Goal: Social Harmony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Goal: Critical Consciousness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Goal: Independent Learning for Agency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230434" y="51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025" y="0"/>
            <a:ext cx="3111125" cy="480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t="10180" r="52827" b="51760"/>
          <a:stretch/>
        </p:blipFill>
        <p:spPr>
          <a:xfrm>
            <a:off x="4502800" y="368825"/>
            <a:ext cx="3464601" cy="43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LC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On-screen Show (16:9)</PresentationFormat>
  <Paragraphs>168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Montserrat Medium</vt:lpstr>
      <vt:lpstr>Didact Gothic</vt:lpstr>
      <vt:lpstr>ESLC Template</vt:lpstr>
      <vt:lpstr>Trauma-informed Practices in Adult Education</vt:lpstr>
      <vt:lpstr>Overview</vt:lpstr>
      <vt:lpstr>WARM UP</vt:lpstr>
      <vt:lpstr>Word Association</vt:lpstr>
      <vt:lpstr>LEARN</vt:lpstr>
      <vt:lpstr>Brain-based Learning Theory</vt:lpstr>
      <vt:lpstr>Affective Filter Hypothesis</vt:lpstr>
      <vt:lpstr>Culturally Responsive Teaching </vt:lpstr>
      <vt:lpstr>PowerPoint Presentation</vt:lpstr>
      <vt:lpstr>Jigsaw</vt:lpstr>
      <vt:lpstr>What is Trauma? The 3 Es</vt:lpstr>
      <vt:lpstr>What Does a Trauma Response Look Like? The 4 Fs</vt:lpstr>
      <vt:lpstr>What Does it Mean to be Trauma Aware? The 4 Rs</vt:lpstr>
      <vt:lpstr>What Does it Mean to be Trauma-informed? The 6</vt:lpstr>
      <vt:lpstr>Responding to Someone in Crisis</vt:lpstr>
      <vt:lpstr>APPLY</vt:lpstr>
      <vt:lpstr>Areas of Consideration</vt:lpstr>
      <vt:lpstr>Registration</vt:lpstr>
      <vt:lpstr>Curriculum and Materials</vt:lpstr>
      <vt:lpstr>Instruction</vt:lpstr>
      <vt:lpstr>Privacy</vt:lpstr>
      <vt:lpstr>REVIEW</vt:lpstr>
      <vt:lpstr>3, 2, 1 Exit Ticket</vt:lpstr>
      <vt:lpstr>Thank you!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Trauma-informed Practices in Adult Education</dc:title>
  <cp:lastModifiedBy>Brimhall, Kellie</cp:lastModifiedBy>
  <cp:revision>1</cp:revision>
  <dcterms:modified xsi:type="dcterms:W3CDTF">2021-10-04T19:57:09Z</dcterms:modified>
</cp:coreProperties>
</file>